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27d4b2b2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27d4b2b2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27d4b2b2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27d4b2b2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27d4b2b2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27d4b2b2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27d4b2b2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27d4b2b2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27d4b2b2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27d4b2b2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2137250" y="1273618"/>
            <a:ext cx="5250600" cy="20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/>
              <a:t>Cennik materiałów do montażu okablowania strukturalnego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pl" sz="3000"/>
              <a:t>W jakim celu stworzono systemy okablowania strukturalnego?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pl" sz="3000"/>
              <a:t>Z jakich elementów składają się systemy okablowania strukturalnego?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pl" sz="3000"/>
              <a:t>Jak dobrać system okablowania strukturalnego?</a:t>
            </a:r>
            <a:endParaRPr sz="3000"/>
          </a:p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ctrTitle"/>
          </p:nvPr>
        </p:nvSpPr>
        <p:spPr>
          <a:xfrm>
            <a:off x="227125" y="87875"/>
            <a:ext cx="8750700" cy="45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350">
              <a:solidFill>
                <a:srgbClr val="8E9198"/>
              </a:solidFill>
              <a:highlight>
                <a:srgbClr val="2F3237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pl" sz="1350">
                <a:solidFill>
                  <a:srgbClr val="8E9198"/>
                </a:solidFill>
                <a:latin typeface="Open Sans"/>
                <a:ea typeface="Open Sans"/>
                <a:cs typeface="Open Sans"/>
                <a:sym typeface="Open Sans"/>
              </a:rPr>
              <a:t>Podstawą do sporządzania kosztorysu powykonawczego jest dokumentacja budowy, która obejmuje:</a:t>
            </a:r>
            <a:endParaRPr b="0" sz="1350">
              <a:solidFill>
                <a:srgbClr val="8E91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596900" marR="139700" rtl="0" algn="l">
              <a:lnSpc>
                <a:spcPct val="150000"/>
              </a:lnSpc>
              <a:spcBef>
                <a:spcPts val="2500"/>
              </a:spcBef>
              <a:spcAft>
                <a:spcPts val="0"/>
              </a:spcAft>
              <a:buClr>
                <a:srgbClr val="8E9198"/>
              </a:buClr>
              <a:buSzPts val="1350"/>
              <a:buFont typeface="Open Sans"/>
              <a:buChar char="●"/>
            </a:pPr>
            <a:r>
              <a:rPr b="0" lang="pl" sz="1350">
                <a:solidFill>
                  <a:srgbClr val="8E9198"/>
                </a:solidFill>
                <a:latin typeface="Open Sans"/>
                <a:ea typeface="Open Sans"/>
                <a:cs typeface="Open Sans"/>
                <a:sym typeface="Open Sans"/>
              </a:rPr>
              <a:t>dokumentację techniczną wykonywanych robót,</a:t>
            </a:r>
            <a:endParaRPr b="0" sz="1350">
              <a:solidFill>
                <a:srgbClr val="8E91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596900" marR="139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E9198"/>
              </a:buClr>
              <a:buSzPts val="1350"/>
              <a:buFont typeface="Open Sans"/>
              <a:buChar char="●"/>
            </a:pPr>
            <a:r>
              <a:rPr b="0" lang="pl" sz="1350">
                <a:solidFill>
                  <a:srgbClr val="8E9198"/>
                </a:solidFill>
                <a:latin typeface="Open Sans"/>
                <a:ea typeface="Open Sans"/>
                <a:cs typeface="Open Sans"/>
                <a:sym typeface="Open Sans"/>
              </a:rPr>
              <a:t>książkę obmiaru robót i potwierdzone przez zamawiającego zapisy w dzienniku budowy (dzienniku montażu),</a:t>
            </a:r>
            <a:endParaRPr b="0" sz="1350">
              <a:solidFill>
                <a:srgbClr val="8E91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596900" marR="139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E9198"/>
              </a:buClr>
              <a:buSzPts val="1350"/>
              <a:buFont typeface="Open Sans"/>
              <a:buChar char="●"/>
            </a:pPr>
            <a:r>
              <a:rPr b="0" lang="pl" sz="1350">
                <a:solidFill>
                  <a:srgbClr val="8E9198"/>
                </a:solidFill>
                <a:latin typeface="Open Sans"/>
                <a:ea typeface="Open Sans"/>
                <a:cs typeface="Open Sans"/>
                <a:sym typeface="Open Sans"/>
              </a:rPr>
              <a:t>protokoły konieczności, np. zakupu dodatkowych materiałów, wprowadzenia zmian w projekcie,</a:t>
            </a:r>
            <a:endParaRPr b="0" sz="1350">
              <a:solidFill>
                <a:srgbClr val="8E91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596900" marR="139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E9198"/>
              </a:buClr>
              <a:buSzPts val="1350"/>
              <a:buFont typeface="Open Sans"/>
              <a:buChar char="●"/>
            </a:pPr>
            <a:r>
              <a:rPr b="0" lang="pl" sz="1350">
                <a:solidFill>
                  <a:srgbClr val="8E9198"/>
                </a:solidFill>
                <a:latin typeface="Open Sans"/>
                <a:ea typeface="Open Sans"/>
                <a:cs typeface="Open Sans"/>
                <a:sym typeface="Open Sans"/>
              </a:rPr>
              <a:t>normy nakładów rzeczowych,</a:t>
            </a:r>
            <a:endParaRPr b="0" sz="1350">
              <a:solidFill>
                <a:srgbClr val="8E91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596900" marR="139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E9198"/>
              </a:buClr>
              <a:buSzPts val="1350"/>
              <a:buFont typeface="Open Sans"/>
              <a:buChar char="●"/>
            </a:pPr>
            <a:r>
              <a:rPr b="0" lang="pl" sz="1350">
                <a:solidFill>
                  <a:srgbClr val="8E9198"/>
                </a:solidFill>
                <a:latin typeface="Open Sans"/>
                <a:ea typeface="Open Sans"/>
                <a:cs typeface="Open Sans"/>
                <a:sym typeface="Open Sans"/>
              </a:rPr>
              <a:t>ceny czynników produkcji — koszty robocizny, materiałów, sprzętu oraz dodatkowe koszty zakupu, koszty pośrednie i zysk, w wysokościach wynegocjowanych między zamawiającym i wykonawcą,</a:t>
            </a:r>
            <a:endParaRPr b="0" sz="1350">
              <a:solidFill>
                <a:srgbClr val="8E91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596900" marR="139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E9198"/>
              </a:buClr>
              <a:buSzPts val="1350"/>
              <a:buFont typeface="Open Sans"/>
              <a:buChar char="●"/>
            </a:pPr>
            <a:r>
              <a:rPr b="0" lang="pl" sz="1350">
                <a:solidFill>
                  <a:srgbClr val="8E9198"/>
                </a:solidFill>
                <a:latin typeface="Open Sans"/>
                <a:ea typeface="Open Sans"/>
                <a:cs typeface="Open Sans"/>
                <a:sym typeface="Open Sans"/>
              </a:rPr>
              <a:t>obowiązujące zasady obliczania podatku VAT.</a:t>
            </a:r>
            <a:endParaRPr b="0" sz="1350">
              <a:solidFill>
                <a:srgbClr val="8E91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b="0" sz="1350">
              <a:solidFill>
                <a:srgbClr val="8E9198"/>
              </a:solidFill>
              <a:highlight>
                <a:srgbClr val="2F3237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ctrTitle"/>
          </p:nvPr>
        </p:nvSpPr>
        <p:spPr>
          <a:xfrm>
            <a:off x="133600" y="-75"/>
            <a:ext cx="90105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pl" sz="1350">
                <a:solidFill>
                  <a:srgbClr val="8E9198"/>
                </a:solidFill>
                <a:latin typeface="Open Sans"/>
                <a:ea typeface="Open Sans"/>
                <a:cs typeface="Open Sans"/>
                <a:sym typeface="Open Sans"/>
              </a:rPr>
              <a:t>Przy obliczaniu kosztów materiałów należy uwzględnić koszty materiałów bezpośrednich, np. kable, złącza, jak i         pośrednich, np. listwy montażowe, kołki mocujące itp. Wielu producentów oferuje systemy instalacji okablowania zawierające różne elementy umożliwiające wykonanie instalacji .</a:t>
            </a:r>
            <a:endParaRPr b="0" sz="1350">
              <a:solidFill>
                <a:srgbClr val="8E91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pl" sz="1350">
                <a:solidFill>
                  <a:srgbClr val="8E9198"/>
                </a:solidFill>
                <a:latin typeface="Open Sans"/>
                <a:ea typeface="Open Sans"/>
                <a:cs typeface="Open Sans"/>
                <a:sym typeface="Open Sans"/>
              </a:rPr>
              <a:t>Systemy te składają się z kanałów kablowych oraz zestawu typowych gniazd i elementów łączących, np. łączników, narożników itp.</a:t>
            </a:r>
            <a:endParaRPr b="0" sz="1350">
              <a:solidFill>
                <a:srgbClr val="8E91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pl" sz="1350">
                <a:solidFill>
                  <a:srgbClr val="8E9198"/>
                </a:solidFill>
                <a:latin typeface="Open Sans"/>
                <a:ea typeface="Open Sans"/>
                <a:cs typeface="Open Sans"/>
                <a:sym typeface="Open Sans"/>
              </a:rPr>
              <a:t>Ceny jednostkowe tych materiałów można znaleźć w cennikach materiałów dostępnych na stronach internetowych producentów lub dystrybutorów. Fragment cennika producenta systemu okablowania oraz prodecenta kabli pokazany jest na rysunku.</a:t>
            </a:r>
            <a:endParaRPr b="0" sz="1350">
              <a:solidFill>
                <a:srgbClr val="8E91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lang="pl" sz="1350">
                <a:solidFill>
                  <a:srgbClr val="8E9198"/>
                </a:solidFill>
                <a:latin typeface="Open Sans"/>
                <a:ea typeface="Open Sans"/>
                <a:cs typeface="Open Sans"/>
                <a:sym typeface="Open Sans"/>
              </a:rPr>
              <a:t>Przy ustalaniu kosztorysu okablowania należy wziąć również pod uwagę koszt związany z przeprowadzeniem odbioru instalacji. Aby sieć mogła uzyskać odpowiedni certyfikat potwierdzający zgodność wykonania z przyjętymi normami i standardami, należy wykonać pomiary każdego tom transmisyjnego. Pomiar wykonuje uprawniony pracownik za pomocą urządzenia diagnostycznego. </a:t>
            </a:r>
            <a:endParaRPr b="0" sz="1350">
              <a:solidFill>
                <a:srgbClr val="8E91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731" y="0"/>
            <a:ext cx="39565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290" y="0"/>
            <a:ext cx="409142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3607125" y="2204350"/>
            <a:ext cx="40200" cy="1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