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Lora"/>
      <p:regular r:id="rId10"/>
      <p:bold r:id="rId11"/>
      <p:italic r:id="rId12"/>
      <p:boldItalic r:id="rId13"/>
    </p:embeddedFont>
    <p:embeddedFont>
      <p:font typeface="Comfortaa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Lora-bold.fntdata"/><Relationship Id="rId10" Type="http://schemas.openxmlformats.org/officeDocument/2006/relationships/font" Target="fonts/Lora-regular.fntdata"/><Relationship Id="rId13" Type="http://schemas.openxmlformats.org/officeDocument/2006/relationships/font" Target="fonts/Lora-boldItalic.fntdata"/><Relationship Id="rId12" Type="http://schemas.openxmlformats.org/officeDocument/2006/relationships/font" Target="fonts/Lora-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mfortaa-bold.fntdata"/><Relationship Id="rId14" Type="http://schemas.openxmlformats.org/officeDocument/2006/relationships/font" Target="fonts/Comforta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21c4abd89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21c4abd89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21c4abd89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21c4abd89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21c4abd89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21c4abd89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dark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18608" y="12121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accent1"/>
                </a:solidFill>
                <a:latin typeface="Comfortaa"/>
                <a:ea typeface="Comfortaa"/>
                <a:cs typeface="Comfortaa"/>
                <a:sym typeface="Comfortaa"/>
              </a:rPr>
              <a:t>Zasady kosztorysowania prac modernizacyjnych </a:t>
            </a:r>
            <a:endParaRPr>
              <a:solidFill>
                <a:schemeClr val="accen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538800" y="4156750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l" sz="900"/>
              <a:t>Weronika Skotna</a:t>
            </a:r>
            <a:r>
              <a:rPr lang="pl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85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 sz="3000">
                <a:solidFill>
                  <a:schemeClr val="accent1"/>
                </a:solidFill>
                <a:latin typeface="Comfortaa"/>
                <a:ea typeface="Comfortaa"/>
                <a:cs typeface="Comfortaa"/>
                <a:sym typeface="Comfortaa"/>
              </a:rPr>
              <a:t>Zagadnienia:</a:t>
            </a:r>
            <a:endParaRPr sz="3000">
              <a:solidFill>
                <a:schemeClr val="accen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606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Lora"/>
              <a:buChar char="➔"/>
            </a:pPr>
            <a:r>
              <a:rPr lang="pl">
                <a:latin typeface="Lora"/>
                <a:ea typeface="Lora"/>
                <a:cs typeface="Lora"/>
                <a:sym typeface="Lora"/>
              </a:rPr>
              <a:t>Jak sporządzić kosztorys modernizacji sieci?</a:t>
            </a:r>
            <a:endParaRPr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Lora"/>
              <a:buChar char="➔"/>
            </a:pPr>
            <a:r>
              <a:rPr lang="pl">
                <a:latin typeface="Lora"/>
                <a:ea typeface="Lora"/>
                <a:cs typeface="Lora"/>
                <a:sym typeface="Lora"/>
              </a:rPr>
              <a:t>Jak szacować koszty prac związanych z demontażem urządzeń? </a:t>
            </a:r>
            <a:endParaRPr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Lora"/>
              <a:buChar char="➔"/>
            </a:pPr>
            <a:r>
              <a:rPr lang="pl">
                <a:latin typeface="Lora"/>
                <a:ea typeface="Lora"/>
                <a:cs typeface="Lora"/>
                <a:sym typeface="Lora"/>
              </a:rPr>
              <a:t>Jak szacować koszty materiałów pomocniczych?</a:t>
            </a:r>
            <a:endParaRPr>
              <a:latin typeface="Lora"/>
              <a:ea typeface="Lora"/>
              <a:cs typeface="Lora"/>
              <a:sym typeface="Lora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Lora"/>
              <a:buChar char="➔"/>
            </a:pPr>
            <a:r>
              <a:rPr lang="pl">
                <a:latin typeface="Lora"/>
                <a:ea typeface="Lora"/>
                <a:cs typeface="Lora"/>
                <a:sym typeface="Lora"/>
              </a:rPr>
              <a:t>Jak uwzględnić koszty utylizacji starego sprzętu komputerowego?</a:t>
            </a:r>
            <a:endParaRPr>
              <a:latin typeface="Lora"/>
              <a:ea typeface="Lora"/>
              <a:cs typeface="Lora"/>
              <a:sym typeface="Lor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l">
                <a:solidFill>
                  <a:schemeClr val="accent1"/>
                </a:solidFill>
                <a:latin typeface="Comfortaa"/>
                <a:ea typeface="Comfortaa"/>
                <a:cs typeface="Comfortaa"/>
                <a:sym typeface="Comfortaa"/>
              </a:rPr>
              <a:t>Kosztorys modernizacji sieci</a:t>
            </a:r>
            <a:endParaRPr>
              <a:solidFill>
                <a:schemeClr val="accent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sporządza się go tak samo jak kosztorys nowej sieci, jednak trzeba uwzględnić dodatkowe zadania, takie jak:</a:t>
            </a:r>
            <a:endParaRPr/>
          </a:p>
          <a:p>
            <a:pPr indent="-336550" lvl="0" marL="457200" rtl="0" algn="ctr">
              <a:spcBef>
                <a:spcPts val="0"/>
              </a:spcBef>
              <a:spcAft>
                <a:spcPts val="0"/>
              </a:spcAft>
              <a:buSzPts val="1700"/>
              <a:buChar char="➔"/>
            </a:pPr>
            <a:r>
              <a:rPr lang="pl" sz="1700"/>
              <a:t>inwentaryzacja istniejącego okablowania, sprzętu, oraz okablowania</a:t>
            </a:r>
            <a:endParaRPr sz="1700"/>
          </a:p>
          <a:p>
            <a:pPr indent="-336550" lvl="0" marL="457200" rtl="0" algn="ctr">
              <a:spcBef>
                <a:spcPts val="0"/>
              </a:spcBef>
              <a:spcAft>
                <a:spcPts val="0"/>
              </a:spcAft>
              <a:buSzPts val="1700"/>
              <a:buChar char="➔"/>
            </a:pPr>
            <a:r>
              <a:rPr lang="pl" sz="1700"/>
              <a:t>podjęcie decyzji które elementy mogą zostać wykorzystane ponownie, w oparciu o rachunek ekonomiczny </a:t>
            </a:r>
            <a:endParaRPr sz="17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trzeba również uwzględnić koszty demontażu starego systemu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dla wyceny kosztów demontażu okablowania, należy stosować nakłady robocizny na montaż z odpowiednich tablic KNR:</a:t>
            </a:r>
            <a:endParaRPr/>
          </a:p>
          <a:p>
            <a:pPr indent="-336550" lvl="0" marL="457200" rtl="0" algn="ctr">
              <a:spcBef>
                <a:spcPts val="0"/>
              </a:spcBef>
              <a:spcAft>
                <a:spcPts val="0"/>
              </a:spcAft>
              <a:buSzPts val="1700"/>
              <a:buChar char="➔"/>
            </a:pPr>
            <a:r>
              <a:rPr lang="pl" sz="1700"/>
              <a:t>0.6 przy demontażu materiałów przeznaczonych do ponownego użytku</a:t>
            </a:r>
            <a:endParaRPr sz="1700"/>
          </a:p>
          <a:p>
            <a:pPr indent="-336550" lvl="0" marL="457200" rtl="0" algn="ctr">
              <a:spcBef>
                <a:spcPts val="0"/>
              </a:spcBef>
              <a:spcAft>
                <a:spcPts val="0"/>
              </a:spcAft>
              <a:buSzPts val="1700"/>
              <a:buChar char="➔"/>
            </a:pPr>
            <a:r>
              <a:rPr lang="pl" sz="1700"/>
              <a:t>0.4 </a:t>
            </a:r>
            <a:r>
              <a:rPr lang="pl" sz="1700"/>
              <a:t>przy demontażu materiałów nie nadających się do ponownego użytku </a:t>
            </a:r>
            <a:endParaRPr sz="17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258250" y="9521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Wartość kosztorysowa materiałów ustalana jest na podstawie cenników producentów lub dystrybutorów.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Sposób postępowania jest taki sam jak dla kosztorysu sieci. Wartość kosztorysową materiałów pomocniczych ustala się przez zastosowanie stawki 1,5% liczonej od sumy kosztów robocizny. 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pl"/>
              <a:t>Sprzęt elektroniczny, w tym również komputery, podlega szczególnym przepisom o ochronie środowiska. W przypadku sprzętu aktywnego, który nie będzie użytkowany w nowej sieci, należy przewidzieć koszty jego utylizacji.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